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6" r:id="rId4"/>
    <p:sldId id="257" r:id="rId5"/>
    <p:sldId id="264" r:id="rId6"/>
    <p:sldId id="258" r:id="rId7"/>
    <p:sldId id="262" r:id="rId8"/>
    <p:sldId id="260" r:id="rId9"/>
    <p:sldId id="261" r:id="rId10"/>
    <p:sldId id="263" r:id="rId11"/>
    <p:sldId id="259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Specialization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Semester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0"/>
            <a:ext cx="8229600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Curriculum of Postgraduate 2016-2018</a:t>
            </a:r>
            <a:endParaRPr lang="ar-IQ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Task 2</a:t>
            </a:r>
            <a:endParaRPr lang="ar-IQ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Outline the one example of the general goals of the knowledge and skill course and relate the objectives relevant to that goal</a:t>
            </a:r>
            <a:endParaRPr lang="ar-IQ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>
            <a:normAutofit fontScale="90000"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3- الاهداف الخاصة لكل فصل اسبوعي من فصول المقرر </a:t>
            </a:r>
            <a:r>
              <a:rPr lang="ar-IQ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الدراسي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</a:b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Session specific goals</a:t>
            </a:r>
            <a:r>
              <a:rPr lang="en-US" sz="4000" dirty="0">
                <a:ea typeface="Calibri"/>
                <a:cs typeface="Arial"/>
              </a:rPr>
              <a:t/>
            </a:r>
            <a:br>
              <a:rPr lang="en-US" sz="40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Consistent with </a:t>
            </a:r>
          </a:p>
          <a:p>
            <a:pPr marL="0" indent="0">
              <a:buNone/>
            </a:pPr>
            <a:r>
              <a:rPr lang="en-US" dirty="0" smtClean="0"/>
              <a:t>1- General goals of the module</a:t>
            </a:r>
          </a:p>
          <a:p>
            <a:pPr marL="0" indent="0">
              <a:buNone/>
            </a:pPr>
            <a:r>
              <a:rPr lang="en-US" dirty="0" smtClean="0"/>
              <a:t>2- Lectures contents and skills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13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Task 3</a:t>
            </a:r>
            <a:endParaRPr lang="ar-IQ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Specify a learning objective that is consistent with the goal in task 2 and is fulfilled with a lecture part</a:t>
            </a:r>
            <a:endParaRPr lang="ar-IQ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2316162"/>
          </a:xfrm>
        </p:spPr>
        <p:txBody>
          <a:bodyPr>
            <a:normAutofit fontScale="90000"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4- الجدول الاسبوعي لزمان ومكان اعطاء الفصول الدراسية</a:t>
            </a:r>
            <a:r>
              <a:rPr lang="en-US" sz="4000" dirty="0">
                <a:ea typeface="Calibri"/>
                <a:cs typeface="Arial"/>
              </a:rPr>
              <a:t/>
            </a:r>
            <a:br>
              <a:rPr lang="en-US" sz="40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423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>
            <a:normAutofit fontScale="90000"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IQ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5- جدول تكليف السادة التدريسيين لاعطاء الفصول الخاصة بهم</a:t>
            </a:r>
            <a:r>
              <a:rPr lang="en-US" sz="4000" dirty="0">
                <a:ea typeface="Calibri"/>
                <a:cs typeface="Arial"/>
              </a:rPr>
              <a:t/>
            </a:r>
            <a:br>
              <a:rPr lang="en-US" sz="40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01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6- طرق تحقيق اهداف المقررات وجدولها الزمني</a:t>
            </a:r>
            <a:r>
              <a:rPr lang="en-US" sz="4000" dirty="0">
                <a:ea typeface="Calibri"/>
                <a:cs typeface="Arial"/>
              </a:rPr>
              <a:t/>
            </a:r>
            <a:br>
              <a:rPr lang="en-US" sz="4000" dirty="0">
                <a:ea typeface="Calibri"/>
                <a:cs typeface="Arial"/>
              </a:rPr>
            </a:b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LG, SG, AV, problem solving task, role play, role model, online tasks, private study, seminar, peer review, posters, communication networks..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20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7- طرق تقييم المقررات وجدولها الزمني</a:t>
            </a:r>
            <a:r>
              <a:rPr lang="en-US" sz="4000" dirty="0">
                <a:ea typeface="Calibri"/>
                <a:cs typeface="Arial"/>
              </a:rPr>
              <a:t/>
            </a:r>
            <a:br>
              <a:rPr lang="en-US" sz="40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For knowledge, skills and attitude</a:t>
            </a:r>
          </a:p>
          <a:p>
            <a:pPr marL="0" indent="0">
              <a:buNone/>
            </a:pPr>
            <a:r>
              <a:rPr lang="en-US" sz="2800" dirty="0" smtClean="0"/>
              <a:t>1- Direct assessment of knowledge and critical thinking</a:t>
            </a:r>
          </a:p>
          <a:p>
            <a:pPr marL="0" indent="0">
              <a:buNone/>
            </a:pPr>
            <a:r>
              <a:rPr lang="en-US" sz="2800" dirty="0" smtClean="0"/>
              <a:t>2- formative exam</a:t>
            </a:r>
          </a:p>
          <a:p>
            <a:pPr marL="0" indent="0">
              <a:buNone/>
            </a:pPr>
            <a:r>
              <a:rPr lang="en-US" sz="2800" dirty="0" smtClean="0"/>
              <a:t>3- summative exam</a:t>
            </a:r>
          </a:p>
          <a:p>
            <a:pPr marL="0" indent="0">
              <a:buNone/>
            </a:pPr>
            <a:r>
              <a:rPr lang="en-US" sz="2800" dirty="0" smtClean="0"/>
              <a:t>4- Practical assessment of skills and attitude</a:t>
            </a:r>
          </a:p>
          <a:p>
            <a:pPr marL="0" indent="0">
              <a:buNone/>
            </a:pPr>
            <a:r>
              <a:rPr lang="en-US" sz="2800" dirty="0" smtClean="0"/>
              <a:t>5- online assessment</a:t>
            </a:r>
          </a:p>
          <a:p>
            <a:pPr marL="0" indent="0">
              <a:buNone/>
            </a:pPr>
            <a:r>
              <a:rPr lang="en-US" sz="2800" dirty="0" smtClean="0"/>
              <a:t>6- peer assessment</a:t>
            </a:r>
          </a:p>
          <a:p>
            <a:pPr marL="0" indent="0">
              <a:buNone/>
            </a:pPr>
            <a:r>
              <a:rPr lang="en-US" sz="2800" dirty="0" smtClean="0"/>
              <a:t>7- external examiner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i="1" dirty="0" smtClean="0"/>
              <a:t>Note/ Assessment methods should be consistent with LO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44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IQ" sz="2800" strike="sngStrike" dirty="0">
                <a:ea typeface="Calibri"/>
              </a:rPr>
              <a:t>8- طرق تقييم المنهاج العام وضمان الجودة</a:t>
            </a:r>
            <a:r>
              <a:rPr lang="en-US" sz="2800" strike="sngStrike" dirty="0">
                <a:ea typeface="Calibri"/>
                <a:cs typeface="Arial"/>
              </a:rPr>
              <a:t/>
            </a:r>
            <a:br>
              <a:rPr lang="en-US" sz="2800" strike="sngStrike" dirty="0">
                <a:ea typeface="Calibri"/>
                <a:cs typeface="Arial"/>
              </a:rPr>
            </a:br>
            <a:r>
              <a:rPr lang="en-US" sz="2800" strike="sngStrike" dirty="0" smtClean="0">
                <a:ea typeface="Calibri"/>
                <a:cs typeface="Arial"/>
              </a:rPr>
              <a:t>Evaluation of the curriculum </a:t>
            </a:r>
            <a:br>
              <a:rPr lang="en-US" sz="2800" strike="sngStrike" dirty="0" smtClean="0">
                <a:ea typeface="Calibri"/>
                <a:cs typeface="Arial"/>
              </a:rPr>
            </a:br>
            <a:r>
              <a:rPr lang="en-US" sz="4000" dirty="0" smtClean="0">
                <a:solidFill>
                  <a:srgbClr val="FF0000"/>
                </a:solidFill>
                <a:ea typeface="Calibri"/>
                <a:cs typeface="Arial"/>
              </a:rPr>
              <a:t>Not Required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trike="sngStrike" dirty="0" smtClean="0"/>
              <a:t>Assessing achievement of the curriculum</a:t>
            </a:r>
          </a:p>
          <a:p>
            <a:pPr marL="0" lvl="0" indent="0">
              <a:buNone/>
            </a:pPr>
            <a:r>
              <a:rPr lang="en-US" sz="3000" strike="sngStrike" dirty="0" smtClean="0">
                <a:solidFill>
                  <a:srgbClr val="7030A0"/>
                </a:solidFill>
              </a:rPr>
              <a:t>Career Development</a:t>
            </a:r>
          </a:p>
          <a:p>
            <a:pPr marL="0" lvl="0" indent="0">
              <a:buNone/>
            </a:pPr>
            <a:r>
              <a:rPr lang="en-US" sz="3000" strike="sngStrike" dirty="0" smtClean="0">
                <a:solidFill>
                  <a:srgbClr val="7030A0"/>
                </a:solidFill>
              </a:rPr>
              <a:t>Plan progress</a:t>
            </a:r>
          </a:p>
          <a:p>
            <a:pPr marL="0" lvl="0" indent="0">
              <a:buNone/>
            </a:pPr>
            <a:r>
              <a:rPr lang="en-US" sz="3000" strike="sngStrike" dirty="0" smtClean="0">
                <a:solidFill>
                  <a:srgbClr val="7030A0"/>
                </a:solidFill>
              </a:rPr>
              <a:t>Staff performance</a:t>
            </a:r>
          </a:p>
          <a:p>
            <a:pPr marL="0" lvl="0" indent="0">
              <a:buNone/>
            </a:pPr>
            <a:r>
              <a:rPr lang="en-US" sz="3000" strike="sngStrike" dirty="0" smtClean="0">
                <a:solidFill>
                  <a:srgbClr val="7030A0"/>
                </a:solidFill>
              </a:rPr>
              <a:t>Teaching quality</a:t>
            </a:r>
          </a:p>
          <a:p>
            <a:pPr marL="0" lvl="0" indent="0">
              <a:buNone/>
            </a:pPr>
            <a:r>
              <a:rPr lang="en-US" sz="3000" strike="sngStrike" dirty="0" smtClean="0">
                <a:solidFill>
                  <a:srgbClr val="7030A0"/>
                </a:solidFill>
              </a:rPr>
              <a:t>Mission</a:t>
            </a:r>
          </a:p>
          <a:p>
            <a:pPr marL="0" lvl="0" indent="0">
              <a:buNone/>
            </a:pPr>
            <a:r>
              <a:rPr lang="en-US" sz="3000" strike="sngStrike" dirty="0" smtClean="0"/>
              <a:t>By Direct interview, direct sample assessment, questionnaires, prospective </a:t>
            </a:r>
            <a:r>
              <a:rPr lang="en-US" sz="3000" strike="sngStrike" dirty="0"/>
              <a:t>monitoring of </a:t>
            </a:r>
            <a:r>
              <a:rPr lang="en-US" sz="3000" strike="sngStrike" dirty="0" smtClean="0"/>
              <a:t>performance, external examiners, comparative assessment and accreditation committee</a:t>
            </a:r>
          </a:p>
          <a:p>
            <a:pPr marL="0" lvl="0" indent="0">
              <a:buNone/>
            </a:pPr>
            <a:endParaRPr lang="ar-IQ" sz="3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612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4000" dirty="0" smtClean="0"/>
              <a:t>الجدول الزمني القادم لانجاز الكتابة الاولى لمتطلبات الفصل التخصصي</a:t>
            </a:r>
          </a:p>
          <a:p>
            <a:pPr marL="0" indent="0" algn="ctr" rtl="1">
              <a:buNone/>
            </a:pPr>
            <a:endParaRPr lang="ar-IQ" sz="4000" dirty="0"/>
          </a:p>
          <a:p>
            <a:pPr marL="0" indent="0" algn="ctr" rtl="1">
              <a:buNone/>
            </a:pPr>
            <a:r>
              <a:rPr lang="ar-IQ" sz="4000" dirty="0" smtClean="0">
                <a:solidFill>
                  <a:srgbClr val="C00000"/>
                </a:solidFill>
              </a:rPr>
              <a:t>16\1\2017</a:t>
            </a:r>
            <a:endParaRPr lang="ar-IQ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7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تقبلوا شكرنا الجزيل وامتناننا لتعاونكم وجهودكم</a:t>
            </a:r>
            <a:endParaRPr lang="ar-IQ" sz="7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80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General Goals of Postgraduate Degree</a:t>
            </a:r>
            <a:endParaRPr lang="ar-IQ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 Teaching member</a:t>
            </a:r>
          </a:p>
          <a:p>
            <a:pPr marL="0" indent="0">
              <a:buNone/>
            </a:pPr>
            <a:r>
              <a:rPr lang="en-US" dirty="0" smtClean="0"/>
              <a:t>2- High quality researcher</a:t>
            </a:r>
          </a:p>
          <a:p>
            <a:pPr marL="0" indent="0">
              <a:buNone/>
            </a:pPr>
            <a:r>
              <a:rPr lang="en-US" dirty="0" smtClean="0"/>
              <a:t>3- Scientific project manager</a:t>
            </a:r>
          </a:p>
          <a:p>
            <a:pPr marL="0" indent="0">
              <a:buNone/>
            </a:pPr>
            <a:r>
              <a:rPr lang="en-US" dirty="0" smtClean="0"/>
              <a:t>4- Program coordinator</a:t>
            </a:r>
          </a:p>
          <a:p>
            <a:pPr marL="0" indent="0">
              <a:buNone/>
            </a:pPr>
            <a:r>
              <a:rPr lang="en-US" dirty="0" smtClean="0"/>
              <a:t>5- </a:t>
            </a:r>
            <a:r>
              <a:rPr lang="en-US" sz="3000" dirty="0"/>
              <a:t>Career Development</a:t>
            </a:r>
            <a:endParaRPr lang="en-US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922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Objectives of the workshop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ea typeface="Calibri"/>
                <a:cs typeface="Times New Roman"/>
              </a:rPr>
              <a:t>المهام المطلوب انجازها في الفروع واللجان العلمية لغاية 16\1\2016 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dirty="0" smtClean="0">
              <a:ea typeface="Calibri"/>
              <a:cs typeface="Times New Roman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ea typeface="Calibri"/>
                <a:cs typeface="Times New Roman"/>
              </a:rPr>
              <a:t>1- </a:t>
            </a:r>
            <a:r>
              <a:rPr lang="ar-IQ" dirty="0">
                <a:ea typeface="Calibri"/>
                <a:cs typeface="Times New Roman"/>
              </a:rPr>
              <a:t>انواع المقررات التخصصية التي تعطى في الفرع</a:t>
            </a: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Times New Roman"/>
              </a:rPr>
              <a:t>2- الاهداف القياسية العامة لكل مقرر دراسي</a:t>
            </a: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Times New Roman"/>
              </a:rPr>
              <a:t>3- الاهداف الخاصة لكل فصل اسبوعي من فصول المقرر الدراسي</a:t>
            </a: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Times New Roman"/>
              </a:rPr>
              <a:t>4- الجدول الاسبوعي لزمان ومكان اعطاء الفصول الدراسية</a:t>
            </a: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Times New Roman"/>
              </a:rPr>
              <a:t>5- جدول تكليف السادة التدريسيين لاعطاء الفصول الخاصة بهم</a:t>
            </a: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Times New Roman"/>
              </a:rPr>
              <a:t>6- طرق تحقيق اهداف المقررات وجدولها الزمني</a:t>
            </a: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Times New Roman"/>
              </a:rPr>
              <a:t>7- طرق تقييم المقررات وجدولها الزمني</a:t>
            </a: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ea typeface="Calibri"/>
                <a:cs typeface="Times New Roman"/>
              </a:rPr>
              <a:t>8- طرق تقييم المنهاج العام وضمان الجودة</a:t>
            </a:r>
            <a:endParaRPr lang="en-US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07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pPr lvl="0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ar-IQ" dirty="0" smtClean="0"/>
              <a:t> </a:t>
            </a:r>
            <a:r>
              <a:rPr lang="ar-IQ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1- انواع المقررات التخصصية التي تعطى في الفرع</a:t>
            </a:r>
            <a:r>
              <a:rPr lang="ar-IQ" dirty="0">
                <a:solidFill>
                  <a:prstClr val="black"/>
                </a:solidFill>
                <a:ea typeface="Calibri"/>
              </a:rPr>
              <a:t/>
            </a:r>
            <a:br>
              <a:rPr lang="ar-IQ" dirty="0">
                <a:solidFill>
                  <a:prstClr val="black"/>
                </a:solidFill>
                <a:ea typeface="Calibri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ea typeface="Calibri"/>
                <a:cs typeface="Times New Roman"/>
              </a:rPr>
              <a:t>مثال: فرع الاحياء المجهرية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ea typeface="Calibri"/>
                <a:cs typeface="Times New Roman"/>
              </a:rPr>
              <a:t>المقرر (الفصل او الموديول)   عدد الوحدات النظرية      عدد الوحدات العملية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ea typeface="Calibri"/>
                <a:cs typeface="Times New Roman"/>
              </a:rPr>
              <a:t>========        =============    ===============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ea typeface="Calibri"/>
                <a:cs typeface="Times New Roman"/>
              </a:rPr>
              <a:t>1- البكتريا العامة</a:t>
            </a:r>
            <a:r>
              <a:rPr lang="ar-IQ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ar-IQ" sz="2800" dirty="0" smtClean="0">
                <a:solidFill>
                  <a:prstClr val="black"/>
                </a:solidFill>
                <a:ea typeface="Calibri"/>
                <a:cs typeface="Times New Roman"/>
              </a:rPr>
              <a:t>والبكتريا الطبي</a:t>
            </a:r>
            <a:r>
              <a:rPr lang="ar-IQ" sz="2800" dirty="0" smtClean="0">
                <a:ea typeface="Calibri"/>
                <a:cs typeface="Times New Roman"/>
              </a:rPr>
              <a:t>     2                          4                                   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ea typeface="Calibri"/>
                <a:cs typeface="Times New Roman"/>
              </a:rPr>
              <a:t>3- الطفيليات                              2                           4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ea typeface="Calibri"/>
                <a:cs typeface="Times New Roman"/>
              </a:rPr>
              <a:t>4- الفياروسات الطبي                   2                           4  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ea typeface="Calibri"/>
                <a:cs typeface="Times New Roman"/>
              </a:rPr>
              <a:t>5- الفطريات                              1 </a:t>
            </a:r>
            <a:endParaRPr lang="en-US" sz="2800" dirty="0">
              <a:ea typeface="Calibri"/>
              <a:cs typeface="Arial"/>
            </a:endParaRP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24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Task 1</a:t>
            </a:r>
            <a:endParaRPr lang="ar-IQ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List all of the modules of the specialization course in the department and refer to their credits of theory and practice</a:t>
            </a:r>
            <a:endParaRPr lang="ar-IQ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2- الاهداف </a:t>
            </a:r>
            <a:r>
              <a:rPr lang="ar-IQ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العامة ومخرجات المقررات الدراسية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</a:b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Standard goals and objectives of each module</a:t>
            </a:r>
            <a:r>
              <a:rPr lang="en-US" sz="4000" dirty="0">
                <a:ea typeface="Calibri"/>
                <a:cs typeface="Arial"/>
              </a:rPr>
              <a:t/>
            </a:r>
            <a:br>
              <a:rPr lang="en-US" sz="40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1"/>
            <a:ext cx="8229600" cy="31242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Goals and objectives are specified according to:</a:t>
            </a:r>
          </a:p>
          <a:p>
            <a:pPr marL="0" indent="0" algn="l">
              <a:buNone/>
            </a:pPr>
            <a:r>
              <a:rPr lang="en-US" dirty="0" smtClean="0"/>
              <a:t>1- Accredited reference course</a:t>
            </a:r>
          </a:p>
          <a:p>
            <a:pPr marL="0" indent="0" algn="l">
              <a:buNone/>
            </a:pPr>
            <a:r>
              <a:rPr lang="en-US" dirty="0" smtClean="0"/>
              <a:t>2- Upgraded goals by department staff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906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goals of the specialization course should cover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arenR"/>
            </a:pPr>
            <a:r>
              <a:rPr lang="en-US" dirty="0" smtClean="0">
                <a:solidFill>
                  <a:srgbClr val="C00000"/>
                </a:solidFill>
              </a:rPr>
              <a:t>Scientific </a:t>
            </a:r>
            <a:r>
              <a:rPr lang="en-US" dirty="0">
                <a:solidFill>
                  <a:srgbClr val="C00000"/>
                </a:solidFill>
              </a:rPr>
              <a:t>Knowledge and Critical Thinking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1- Goals contained within submitted LG 50%</a:t>
            </a:r>
          </a:p>
          <a:p>
            <a:pPr marL="0" indent="0">
              <a:buNone/>
            </a:pPr>
            <a:r>
              <a:rPr lang="en-US" dirty="0" smtClean="0"/>
              <a:t>2- Goals contained in active learning tasks 50%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en-US" dirty="0">
                <a:solidFill>
                  <a:srgbClr val="C00000"/>
                </a:solidFill>
              </a:rPr>
              <a:t>) Research Skills and Problem Solving Ability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Example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Scientific Knowledge and Critical Thinking: The GSBS graduate is conversant in a common set of biological/biomedical principles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"/>
              </a:rPr>
              <a:t>1- Demonstrates </a:t>
            </a:r>
            <a:r>
              <a:rPr lang="en-US" sz="2800" dirty="0">
                <a:solidFill>
                  <a:srgbClr val="C00000"/>
                </a:solidFill>
                <a:latin typeface="Arial"/>
              </a:rPr>
              <a:t>substantial and up to date core knowledge of broad areas in basic biomedical, translational, or clinical research applicable to their area of study.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"/>
              </a:rPr>
              <a:t>2- Demonstrates </a:t>
            </a:r>
            <a:r>
              <a:rPr lang="en-US" sz="2800" dirty="0">
                <a:solidFill>
                  <a:srgbClr val="C00000"/>
                </a:solidFill>
                <a:latin typeface="Arial"/>
              </a:rPr>
              <a:t>the ability to accurately and critically evaluate their own scientific work and the work of others. </a:t>
            </a:r>
          </a:p>
        </p:txBody>
      </p:sp>
    </p:spTree>
    <p:extLst>
      <p:ext uri="{BB962C8B-B14F-4D97-AF65-F5344CB8AC3E}">
        <p14:creationId xmlns:p14="http://schemas.microsoft.com/office/powerpoint/2010/main" val="246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Example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Research Skills and Problem Solving Ability: The GSBS graduate can identify important problems and knows how to address them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"/>
              </a:rPr>
              <a:t>1- Demonstrates </a:t>
            </a:r>
            <a:r>
              <a:rPr lang="en-US" sz="2800" dirty="0">
                <a:solidFill>
                  <a:srgbClr val="C00000"/>
                </a:solidFill>
                <a:latin typeface="Arial"/>
              </a:rPr>
              <a:t>advanced understanding of a range of technical and conceptual approaches used in biomedical research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"/>
              </a:rPr>
              <a:t>2- Can </a:t>
            </a:r>
            <a:r>
              <a:rPr lang="en-US" sz="2800" dirty="0">
                <a:solidFill>
                  <a:srgbClr val="C00000"/>
                </a:solidFill>
                <a:latin typeface="Arial"/>
              </a:rPr>
              <a:t>design, carry out, and interpret research projects that generate new knowledge that advances the biomedical sciences and human health. </a:t>
            </a:r>
            <a:endParaRPr lang="ar-IQ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615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Specialization Semester</vt:lpstr>
      <vt:lpstr>The General Goals of Postgraduate Degree</vt:lpstr>
      <vt:lpstr>  Objectives of the workshop  </vt:lpstr>
      <vt:lpstr> 1- انواع المقررات التخصصية التي تعطى في الفرع </vt:lpstr>
      <vt:lpstr>Workshop Task 1</vt:lpstr>
      <vt:lpstr>2- الاهداف العامة ومخرجات المقررات الدراسية Standard goals and objectives of each module </vt:lpstr>
      <vt:lpstr> </vt:lpstr>
      <vt:lpstr> Example</vt:lpstr>
      <vt:lpstr>Example</vt:lpstr>
      <vt:lpstr>Workshop Task 2</vt:lpstr>
      <vt:lpstr>3- الاهداف الخاصة لكل فصل اسبوعي من فصول المقرر الدراسي Session specific goals </vt:lpstr>
      <vt:lpstr>Workshop Task 3</vt:lpstr>
      <vt:lpstr>4- الجدول الاسبوعي لزمان ومكان اعطاء الفصول الدراسية </vt:lpstr>
      <vt:lpstr> 5- جدول تكليف السادة التدريسيين لاعطاء الفصول الخاصة بهم </vt:lpstr>
      <vt:lpstr>6- طرق تحقيق اهداف المقررات وجدولها الزمني  </vt:lpstr>
      <vt:lpstr>7- طرق تقييم المقررات وجدولها الزمني </vt:lpstr>
      <vt:lpstr>8- طرق تقييم المنهاج العام وضمان الجودة Evaluation of the curriculum  Not Required</vt:lpstr>
      <vt:lpstr>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Specialization Semester of Core Biomedicine Objectives of the workshop</dc:title>
  <dc:creator>Future</dc:creator>
  <cp:lastModifiedBy>hp</cp:lastModifiedBy>
  <cp:revision>24</cp:revision>
  <dcterms:created xsi:type="dcterms:W3CDTF">2006-08-16T00:00:00Z</dcterms:created>
  <dcterms:modified xsi:type="dcterms:W3CDTF">2017-01-06T21:23:37Z</dcterms:modified>
</cp:coreProperties>
</file>